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7" r:id="rId3"/>
  </p:sldMasterIdLst>
  <p:notesMasterIdLst>
    <p:notesMasterId r:id="rId68"/>
  </p:notesMasterIdLst>
  <p:sldIdLst>
    <p:sldId id="594" r:id="rId4"/>
    <p:sldId id="2712" r:id="rId5"/>
    <p:sldId id="2695" r:id="rId6"/>
    <p:sldId id="2702" r:id="rId7"/>
    <p:sldId id="2705" r:id="rId8"/>
    <p:sldId id="2708" r:id="rId9"/>
    <p:sldId id="2724" r:id="rId10"/>
    <p:sldId id="2696" r:id="rId11"/>
    <p:sldId id="2709" r:id="rId12"/>
    <p:sldId id="2710" r:id="rId13"/>
    <p:sldId id="2707" r:id="rId14"/>
    <p:sldId id="2703" r:id="rId15"/>
    <p:sldId id="2706" r:id="rId16"/>
    <p:sldId id="2704" r:id="rId17"/>
    <p:sldId id="2725" r:id="rId18"/>
    <p:sldId id="2715" r:id="rId19"/>
    <p:sldId id="744" r:id="rId20"/>
    <p:sldId id="745" r:id="rId21"/>
    <p:sldId id="746" r:id="rId22"/>
    <p:sldId id="740" r:id="rId23"/>
    <p:sldId id="742" r:id="rId24"/>
    <p:sldId id="743" r:id="rId25"/>
    <p:sldId id="2720" r:id="rId26"/>
    <p:sldId id="786" r:id="rId27"/>
    <p:sldId id="2717" r:id="rId28"/>
    <p:sldId id="2718" r:id="rId29"/>
    <p:sldId id="2722" r:id="rId30"/>
    <p:sldId id="2721" r:id="rId31"/>
    <p:sldId id="2719" r:id="rId32"/>
    <p:sldId id="624" r:id="rId33"/>
    <p:sldId id="628" r:id="rId34"/>
    <p:sldId id="2723" r:id="rId35"/>
    <p:sldId id="621" r:id="rId36"/>
    <p:sldId id="657" r:id="rId37"/>
    <p:sldId id="658" r:id="rId38"/>
    <p:sldId id="659" r:id="rId39"/>
    <p:sldId id="661" r:id="rId40"/>
    <p:sldId id="757" r:id="rId41"/>
    <p:sldId id="758" r:id="rId42"/>
    <p:sldId id="260" r:id="rId43"/>
    <p:sldId id="779" r:id="rId44"/>
    <p:sldId id="780" r:id="rId45"/>
    <p:sldId id="733" r:id="rId46"/>
    <p:sldId id="731" r:id="rId47"/>
    <p:sldId id="730" r:id="rId48"/>
    <p:sldId id="793" r:id="rId49"/>
    <p:sldId id="307" r:id="rId50"/>
    <p:sldId id="622" r:id="rId51"/>
    <p:sldId id="759" r:id="rId52"/>
    <p:sldId id="794" r:id="rId53"/>
    <p:sldId id="795" r:id="rId54"/>
    <p:sldId id="796" r:id="rId55"/>
    <p:sldId id="785" r:id="rId56"/>
    <p:sldId id="732" r:id="rId57"/>
    <p:sldId id="783" r:id="rId58"/>
    <p:sldId id="2716" r:id="rId59"/>
    <p:sldId id="605" r:id="rId60"/>
    <p:sldId id="596" r:id="rId61"/>
    <p:sldId id="597" r:id="rId62"/>
    <p:sldId id="2699" r:id="rId63"/>
    <p:sldId id="593" r:id="rId64"/>
    <p:sldId id="602" r:id="rId65"/>
    <p:sldId id="775" r:id="rId66"/>
    <p:sldId id="60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09"/>
    <p:restoredTop sz="95865"/>
  </p:normalViewPr>
  <p:slideViewPr>
    <p:cSldViewPr snapToGrid="0" snapToObjects="1">
      <p:cViewPr varScale="1">
        <p:scale>
          <a:sx n="86" d="100"/>
          <a:sy n="86" d="100"/>
        </p:scale>
        <p:origin x="2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1B839-DB80-3043-9D84-65C26454E090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E92F7-0EBB-0442-865A-ED16BC966E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62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08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89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2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EC513-A4DC-184B-B4F6-94A39F8E8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841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75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355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128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640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35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1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896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47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47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28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8CF57-CDAB-4B46-A502-46314CE36A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3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92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0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1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6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1"/>
          <p:cNvSpPr>
            <a:spLocks noGrp="1"/>
          </p:cNvSpPr>
          <p:nvPr userDrawn="1">
            <p:ph idx="10" hasCustomPrompt="1"/>
          </p:nvPr>
        </p:nvSpPr>
        <p:spPr>
          <a:xfrm>
            <a:off x="476212" y="1820477"/>
            <a:ext cx="11239579" cy="4466043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 err="1"/>
              <a:t>sdsdsds</a:t>
            </a:r>
            <a:endParaRPr lang="pt-BR" dirty="0"/>
          </a:p>
        </p:txBody>
      </p:sp>
      <p:sp>
        <p:nvSpPr>
          <p:cNvPr id="7" name="Título 2"/>
          <p:cNvSpPr>
            <a:spLocks noGrp="1"/>
          </p:cNvSpPr>
          <p:nvPr userDrawn="1">
            <p:ph type="title"/>
          </p:nvPr>
        </p:nvSpPr>
        <p:spPr>
          <a:xfrm>
            <a:off x="476212" y="285728"/>
            <a:ext cx="8763061" cy="115212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5406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36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98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0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22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15" y="4962525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15" y="3462341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61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18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1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87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8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67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6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9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41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9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2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16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13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94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CFA7F7-0E91-2944-B3E9-98C849C5DD74}" type="datetimeFigureOut">
              <a:rPr kumimoji="0" lang="en-US" sz="1100" b="0" i="0" u="none" strike="noStrike" kern="1200" cap="none" spc="6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6/1/2024</a:t>
            </a:fld>
            <a:endParaRPr kumimoji="0" lang="en-US" sz="1100" b="0" i="0" u="none" strike="noStrike" kern="1200" cap="none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all" spc="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D01BA-922F-5846-A919-7A23D94C590D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5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85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F7B79C-7E16-4B55-9D4D-5CB362C0A356}" type="datetimeFigureOut">
              <a:rPr lang="en-US" smtClean="0"/>
              <a:pPr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E41CEE-B4CC-415A-AFE0-F892B9804CA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38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63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7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7" y="4962527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7" y="3462341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85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32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8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15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42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87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35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7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3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3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3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8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5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4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0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3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1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3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4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4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48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spcBef>
          <a:spcPct val="0"/>
        </a:spcBef>
        <a:buNone/>
        <a:defRPr sz="3000" kern="1200" cap="all" spc="51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  <a:prstGeom prst="rect">
            <a:avLst/>
          </a:prstGeom>
        </p:spPr>
        <p:txBody>
          <a:bodyPr vert="horz" lIns="91430" tIns="45718" rIns="91430" bIns="45718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2"/>
            <a:ext cx="20320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100" strike="noStrike" spc="6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2"/>
            <a:ext cx="3860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1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2"/>
            <a:ext cx="1320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264" rtl="0" eaLnBrk="1" latinLnBrk="0" hangingPunct="1">
        <a:spcBef>
          <a:spcPct val="0"/>
        </a:spcBef>
        <a:buNone/>
        <a:defRPr sz="3100" kern="1200" cap="all" spc="51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50" indent="-342850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1pPr>
      <a:lvl2pPr marL="742839" indent="-285710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1" baseline="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7B79C-7E16-4B55-9D4D-5CB362C0A356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41CEE-B4CC-415A-AFE0-F892B9804C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6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90222" y="1416755"/>
            <a:ext cx="110179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Cutaneous Soft Tissue Tumors for Surgical Pathologists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(Spindle cell diagnoses you don’t want to miss!)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981200" y="3902096"/>
            <a:ext cx="8077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Jerad M. Gardner,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Dermatopathologist &amp;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Section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Head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Bone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/Soft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Tissue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Pathology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Geisinger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Medical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Danville</a:t>
            </a: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Pennsylvania, USA</a:t>
            </a:r>
          </a:p>
        </p:txBody>
      </p:sp>
    </p:spTree>
    <p:extLst>
      <p:ext uri="{BB962C8B-B14F-4D97-AF65-F5344CB8AC3E}">
        <p14:creationId xmlns:p14="http://schemas.microsoft.com/office/powerpoint/2010/main" val="343180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1DE98-F9D5-764A-8126-886AFD5E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220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D8F31-E6F5-5B4C-9F8F-4959FD706BAA}"/>
              </a:ext>
            </a:extLst>
          </p:cNvPr>
          <p:cNvSpPr txBox="1"/>
          <p:nvPr/>
        </p:nvSpPr>
        <p:spPr>
          <a:xfrm>
            <a:off x="9280953" y="6218190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latin typeface="Arial Narrow"/>
              </a:rPr>
              <a:t>@JMGardnerMD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D8B621-A8EF-B24E-BE72-C4A5114345A9}"/>
              </a:ext>
            </a:extLst>
          </p:cNvPr>
          <p:cNvSpPr txBox="1">
            <a:spLocks/>
          </p:cNvSpPr>
          <p:nvPr/>
        </p:nvSpPr>
        <p:spPr>
          <a:xfrm>
            <a:off x="2133600" y="228600"/>
            <a:ext cx="7924800" cy="572911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r>
              <a:rPr lang="en-US" spc="68" dirty="0">
                <a:solidFill>
                  <a:srgbClr val="FFFFFF"/>
                </a:solidFill>
                <a:highlight>
                  <a:srgbClr val="000000"/>
                </a:highlight>
                <a:latin typeface="Arial Narrow"/>
              </a:rPr>
              <a:t>Myxofibrosarcoma</a:t>
            </a:r>
            <a:endParaRPr lang="en-US" sz="2800" spc="68" dirty="0">
              <a:solidFill>
                <a:srgbClr val="FFFFFF"/>
              </a:solidFill>
              <a:highlight>
                <a:srgbClr val="000000"/>
              </a:highligh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8770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D6C77-5D0F-EE40-AB36-71D6C179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0"/>
            <a:ext cx="874395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28057A-AB3E-6642-B82E-71970235D484}"/>
              </a:ext>
            </a:extLst>
          </p:cNvPr>
          <p:cNvSpPr txBox="1">
            <a:spLocks/>
          </p:cNvSpPr>
          <p:nvPr/>
        </p:nvSpPr>
        <p:spPr>
          <a:xfrm>
            <a:off x="2133600" y="228600"/>
            <a:ext cx="7924800" cy="572911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r>
              <a:rPr lang="en-US" spc="68" dirty="0">
                <a:solidFill>
                  <a:srgbClr val="FFFFFF"/>
                </a:solidFill>
                <a:highlight>
                  <a:srgbClr val="000000"/>
                </a:highlight>
                <a:latin typeface="Arial Narrow"/>
              </a:rPr>
              <a:t>Myxofibrosarcoma</a:t>
            </a:r>
            <a:endParaRPr lang="en-US" sz="2800" spc="68" dirty="0">
              <a:solidFill>
                <a:srgbClr val="FFFFFF"/>
              </a:solidFill>
              <a:highlight>
                <a:srgbClr val="000000"/>
              </a:highligh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98636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8BA64-6AD0-C44D-ACF1-BE514D26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0"/>
            <a:ext cx="874395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2EF9FA6-F634-7349-A023-3D3724FA32DD}"/>
              </a:ext>
            </a:extLst>
          </p:cNvPr>
          <p:cNvSpPr txBox="1">
            <a:spLocks/>
          </p:cNvSpPr>
          <p:nvPr/>
        </p:nvSpPr>
        <p:spPr>
          <a:xfrm>
            <a:off x="2133600" y="228600"/>
            <a:ext cx="7924800" cy="572911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r>
              <a:rPr lang="en-US" spc="68" dirty="0">
                <a:solidFill>
                  <a:srgbClr val="FFFFFF"/>
                </a:solidFill>
                <a:highlight>
                  <a:srgbClr val="000000"/>
                </a:highlight>
                <a:latin typeface="Arial Narrow"/>
              </a:rPr>
              <a:t>Myxofibrosarcoma</a:t>
            </a:r>
            <a:endParaRPr lang="en-US" sz="2800" spc="68" dirty="0">
              <a:solidFill>
                <a:srgbClr val="FFFFFF"/>
              </a:solidFill>
              <a:highlight>
                <a:srgbClr val="000000"/>
              </a:highligh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9553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E5655-3329-C84B-B996-2807C357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0"/>
            <a:ext cx="874395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47629F-9701-8346-A0CF-F3F989E62EEF}"/>
              </a:ext>
            </a:extLst>
          </p:cNvPr>
          <p:cNvSpPr txBox="1">
            <a:spLocks/>
          </p:cNvSpPr>
          <p:nvPr/>
        </p:nvSpPr>
        <p:spPr>
          <a:xfrm>
            <a:off x="2133600" y="228600"/>
            <a:ext cx="7924800" cy="572911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r>
              <a:rPr lang="en-US" spc="68" dirty="0">
                <a:solidFill>
                  <a:srgbClr val="FFFFFF"/>
                </a:solidFill>
                <a:highlight>
                  <a:srgbClr val="000000"/>
                </a:highlight>
                <a:latin typeface="Arial Narrow"/>
              </a:rPr>
              <a:t>Myxofibrosarcoma</a:t>
            </a:r>
            <a:endParaRPr lang="en-US" sz="2800" spc="68" dirty="0">
              <a:solidFill>
                <a:srgbClr val="FFFFFF"/>
              </a:solidFill>
              <a:highlight>
                <a:srgbClr val="000000"/>
              </a:highligh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25970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A326B-DA78-EE48-926E-5174B918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0"/>
            <a:ext cx="874395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85681C-C9C0-4648-9AD4-034F624EC2B5}"/>
              </a:ext>
            </a:extLst>
          </p:cNvPr>
          <p:cNvSpPr txBox="1">
            <a:spLocks/>
          </p:cNvSpPr>
          <p:nvPr/>
        </p:nvSpPr>
        <p:spPr>
          <a:xfrm>
            <a:off x="2133600" y="228600"/>
            <a:ext cx="7924800" cy="572911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r>
              <a:rPr lang="en-US" spc="68" dirty="0">
                <a:solidFill>
                  <a:srgbClr val="FFFFFF"/>
                </a:solidFill>
                <a:highlight>
                  <a:srgbClr val="000000"/>
                </a:highlight>
                <a:latin typeface="Arial Narrow"/>
              </a:rPr>
              <a:t>Myxofibrosarcoma</a:t>
            </a:r>
            <a:endParaRPr lang="en-US" sz="2800" spc="68" dirty="0">
              <a:solidFill>
                <a:srgbClr val="FFFFFF"/>
              </a:solidFill>
              <a:highlight>
                <a:srgbClr val="000000"/>
              </a:highligh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4687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B9FC2-35AA-ED45-AE84-140584BC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0" cy="6456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23DE9-39C2-EC49-AFEA-52E19947A9A5}"/>
              </a:ext>
            </a:extLst>
          </p:cNvPr>
          <p:cNvSpPr txBox="1"/>
          <p:nvPr/>
        </p:nvSpPr>
        <p:spPr>
          <a:xfrm>
            <a:off x="9280953" y="6260068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38A1A-860A-BD45-A55F-8917A2920228}"/>
              </a:ext>
            </a:extLst>
          </p:cNvPr>
          <p:cNvSpPr txBox="1"/>
          <p:nvPr/>
        </p:nvSpPr>
        <p:spPr>
          <a:xfrm>
            <a:off x="244047" y="6260068"/>
            <a:ext cx="61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Digital slide of this case: https://</a:t>
            </a:r>
            <a:r>
              <a:rPr lang="en-US" b="1" dirty="0" err="1">
                <a:solidFill>
                  <a:schemeClr val="bg1"/>
                </a:solidFill>
              </a:rPr>
              <a:t>kikoxp.com</a:t>
            </a:r>
            <a:r>
              <a:rPr lang="en-US" b="1" dirty="0">
                <a:solidFill>
                  <a:schemeClr val="bg1"/>
                </a:solidFill>
              </a:rPr>
              <a:t>/posts/6807</a:t>
            </a:r>
          </a:p>
        </p:txBody>
      </p:sp>
    </p:spTree>
    <p:extLst>
      <p:ext uri="{BB962C8B-B14F-4D97-AF65-F5344CB8AC3E}">
        <p14:creationId xmlns:p14="http://schemas.microsoft.com/office/powerpoint/2010/main" val="3603917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63155-4275-CD64-EA16-965B45B4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5B09-6AFB-ADCB-FC61-9705E8B679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70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34146"/>
            <a:ext cx="7924800" cy="808036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 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67" y="1066800"/>
            <a:ext cx="11538267" cy="55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F2705-4AFD-E845-823E-24F8BB91E46A}"/>
              </a:ext>
            </a:extLst>
          </p:cNvPr>
          <p:cNvSpPr txBox="1"/>
          <p:nvPr/>
        </p:nvSpPr>
        <p:spPr>
          <a:xfrm>
            <a:off x="9280953" y="6218190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441382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giosarcoma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9048" y="134232"/>
            <a:ext cx="11887200" cy="6589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1FA4CC-20FA-A646-8155-6777A45B86E5}"/>
              </a:ext>
            </a:extLst>
          </p:cNvPr>
          <p:cNvSpPr txBox="1"/>
          <p:nvPr/>
        </p:nvSpPr>
        <p:spPr>
          <a:xfrm>
            <a:off x="9280953" y="6218190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995563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giosarcoma2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908908" y="87369"/>
            <a:ext cx="10026821" cy="6770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FD4B7-7576-4D42-B2C6-43A20C92891E}"/>
              </a:ext>
            </a:extLst>
          </p:cNvPr>
          <p:cNvSpPr txBox="1"/>
          <p:nvPr/>
        </p:nvSpPr>
        <p:spPr>
          <a:xfrm>
            <a:off x="8268729" y="6308968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139278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15087"/>
            <a:ext cx="3657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431256"/>
            <a:ext cx="4809068" cy="514386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Revenue sharing: YouTube</a:t>
            </a:r>
          </a:p>
          <a:p>
            <a:pPr>
              <a:defRPr/>
            </a:pPr>
            <a:r>
              <a:rPr lang="en-US" sz="2000" dirty="0"/>
              <a:t>Stock/Equity Ownership: Kiko, GOOG, APPL, </a:t>
            </a:r>
            <a:r>
              <a:rPr lang="en-US" sz="2000" dirty="0" err="1"/>
              <a:t>Pathpresenter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Publishing royalties: Elsevier, Innovative Science Press</a:t>
            </a:r>
          </a:p>
          <a:p>
            <a:pPr>
              <a:defRPr/>
            </a:pPr>
            <a:r>
              <a:rPr lang="en-US" sz="2000" dirty="0"/>
              <a:t>More COI details: http://</a:t>
            </a:r>
            <a:r>
              <a:rPr lang="en-US" sz="2000" dirty="0" err="1"/>
              <a:t>bit.ly</a:t>
            </a:r>
            <a:r>
              <a:rPr lang="en-US" sz="2000" dirty="0"/>
              <a:t>/</a:t>
            </a:r>
            <a:r>
              <a:rPr lang="en-US" sz="2000" dirty="0" err="1"/>
              <a:t>coi-jmg</a:t>
            </a:r>
            <a:endParaRPr lang="en-US" sz="2000" dirty="0"/>
          </a:p>
        </p:txBody>
      </p:sp>
      <p:pic>
        <p:nvPicPr>
          <p:cNvPr id="1026" name="Picture 2" descr="https://pbs.twimg.com/media/CpCK3CGXYAAEIMO.jpg:lar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8265" r="1652"/>
          <a:stretch/>
        </p:blipFill>
        <p:spPr bwMode="auto">
          <a:xfrm>
            <a:off x="5401912" y="972009"/>
            <a:ext cx="6054544" cy="460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04BCF-A0B6-6241-9015-63AE447BBBE2}"/>
              </a:ext>
            </a:extLst>
          </p:cNvPr>
          <p:cNvSpPr/>
          <p:nvPr/>
        </p:nvSpPr>
        <p:spPr>
          <a:xfrm>
            <a:off x="341080" y="6063201"/>
            <a:ext cx="50608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JMGardnerMD@gmail.com      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101: </a:t>
            </a:r>
            <a:r>
              <a:rPr kumimoji="0" lang="en-US" sz="1800" b="0" i="0" u="none" strike="noStrike" kern="1200" cap="none" spc="3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kikoxp.com</a:t>
            </a: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/posts/15217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7AF2E-F16E-AE49-BEA1-D7F4616B6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192" y="6159341"/>
            <a:ext cx="554785" cy="488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844E8F-2119-AC40-996A-2BB0E7D84212}"/>
              </a:ext>
            </a:extLst>
          </p:cNvPr>
          <p:cNvSpPr txBox="1"/>
          <p:nvPr/>
        </p:nvSpPr>
        <p:spPr>
          <a:xfrm>
            <a:off x="9153888" y="5986313"/>
            <a:ext cx="2571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@JMGardnerMD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04C8E-3550-054E-9180-0D8CD71F7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445" y="6159341"/>
            <a:ext cx="802455" cy="534970"/>
          </a:xfrm>
          <a:prstGeom prst="rect">
            <a:avLst/>
          </a:prstGeom>
        </p:spPr>
      </p:pic>
      <p:pic>
        <p:nvPicPr>
          <p:cNvPr id="11" name="Picture 10" descr="snapchat icon.jpg">
            <a:extLst>
              <a:ext uri="{FF2B5EF4-FFF2-40B4-BE49-F238E27FC236}">
                <a16:creationId xmlns:a16="http://schemas.microsoft.com/office/drawing/2014/main" id="{1E865188-139A-5E48-873F-B286C8C9E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68" y="6161529"/>
            <a:ext cx="530595" cy="53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57894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319" y="0"/>
            <a:ext cx="7924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Angiosarcoma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6844" y="1512713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Malignant vascular neoplasm 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Skin/subcutis most common site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Head/neck of sun-damaged elderly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Post-radiation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Chronic lymphedema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Also in internal organs (heart, spleen) or deep soft tissue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B2D10-7EE1-F44F-A0D6-F3285FCD3875}"/>
              </a:ext>
            </a:extLst>
          </p:cNvPr>
          <p:cNvSpPr txBox="1"/>
          <p:nvPr/>
        </p:nvSpPr>
        <p:spPr>
          <a:xfrm>
            <a:off x="10287000" y="6305502"/>
            <a:ext cx="1905000" cy="400108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1115672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giosarcoma scalp clinical phot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1289" y="1357637"/>
            <a:ext cx="5105400" cy="5025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ngiosarcoma breast post-radiation type clinic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3111" y="1116808"/>
            <a:ext cx="7467600" cy="5420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603420" y="6585194"/>
            <a:ext cx="157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Courtesy Mark Wick, MD</a:t>
            </a:r>
          </a:p>
        </p:txBody>
      </p:sp>
    </p:spTree>
    <p:extLst>
      <p:ext uri="{BB962C8B-B14F-4D97-AF65-F5344CB8AC3E}">
        <p14:creationId xmlns:p14="http://schemas.microsoft.com/office/powerpoint/2010/main" val="385801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23C7B-878C-6C90-748F-115257908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59"/>
          <a:stretch/>
        </p:blipFill>
        <p:spPr>
          <a:xfrm>
            <a:off x="259644" y="39651"/>
            <a:ext cx="11458222" cy="6818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0AA5D-44DE-555E-6A4A-68AF0C01E64C}"/>
              </a:ext>
            </a:extLst>
          </p:cNvPr>
          <p:cNvSpPr txBox="1"/>
          <p:nvPr/>
        </p:nvSpPr>
        <p:spPr>
          <a:xfrm>
            <a:off x="8432800" y="6273801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B7507-1C5E-4BD6-37D8-B086A5D1C641}"/>
              </a:ext>
            </a:extLst>
          </p:cNvPr>
          <p:cNvSpPr txBox="1"/>
          <p:nvPr/>
        </p:nvSpPr>
        <p:spPr>
          <a:xfrm>
            <a:off x="7106855" y="395791"/>
            <a:ext cx="3474012" cy="120032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3600" b="1" spc="31" dirty="0">
                <a:solidFill>
                  <a:srgbClr val="000000"/>
                </a:solidFill>
                <a:latin typeface="Arial Narrow"/>
              </a:rPr>
              <a:t>Stewart-Treves Syndrome</a:t>
            </a:r>
          </a:p>
        </p:txBody>
      </p:sp>
    </p:spTree>
    <p:extLst>
      <p:ext uri="{BB962C8B-B14F-4D97-AF65-F5344CB8AC3E}">
        <p14:creationId xmlns:p14="http://schemas.microsoft.com/office/powerpoint/2010/main" val="948500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19A54-3086-07DA-1833-FB4E96503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157" y="195828"/>
            <a:ext cx="8913552" cy="6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73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77063B-1AB5-7914-D77E-E575D94D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381"/>
            <a:ext cx="12192000" cy="6252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DB3DC-1F2E-8E4A-9F6E-E38B0A584B34}"/>
              </a:ext>
            </a:extLst>
          </p:cNvPr>
          <p:cNvSpPr txBox="1"/>
          <p:nvPr/>
        </p:nvSpPr>
        <p:spPr>
          <a:xfrm>
            <a:off x="280686" y="5863106"/>
            <a:ext cx="6186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https://</a:t>
            </a:r>
            <a:r>
              <a:rPr lang="en-US" sz="2800" b="1" dirty="0" err="1">
                <a:solidFill>
                  <a:schemeClr val="bg1"/>
                </a:solidFill>
              </a:rPr>
              <a:t>kikoxp.com</a:t>
            </a:r>
            <a:r>
              <a:rPr lang="en-US" sz="2800" b="1" dirty="0">
                <a:solidFill>
                  <a:schemeClr val="bg1"/>
                </a:solidFill>
              </a:rPr>
              <a:t>/posts/21794</a:t>
            </a:r>
          </a:p>
        </p:txBody>
      </p:sp>
    </p:spTree>
    <p:extLst>
      <p:ext uri="{BB962C8B-B14F-4D97-AF65-F5344CB8AC3E}">
        <p14:creationId xmlns:p14="http://schemas.microsoft.com/office/powerpoint/2010/main" val="3194093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AAC8F-AC77-FEDA-5993-285F0C3B7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07" y="0"/>
            <a:ext cx="111621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C39E6-4B79-8664-9814-9523E70671FB}"/>
              </a:ext>
            </a:extLst>
          </p:cNvPr>
          <p:cNvSpPr txBox="1"/>
          <p:nvPr/>
        </p:nvSpPr>
        <p:spPr>
          <a:xfrm>
            <a:off x="514907" y="156788"/>
            <a:ext cx="6186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https://</a:t>
            </a:r>
            <a:r>
              <a:rPr lang="en-US" sz="2800" b="1" dirty="0" err="1">
                <a:solidFill>
                  <a:schemeClr val="bg1"/>
                </a:solidFill>
              </a:rPr>
              <a:t>kikoxp.com</a:t>
            </a:r>
            <a:r>
              <a:rPr lang="en-US" sz="2800" b="1" dirty="0">
                <a:solidFill>
                  <a:schemeClr val="bg1"/>
                </a:solidFill>
              </a:rPr>
              <a:t>/posts/21794</a:t>
            </a:r>
          </a:p>
        </p:txBody>
      </p:sp>
    </p:spTree>
    <p:extLst>
      <p:ext uri="{BB962C8B-B14F-4D97-AF65-F5344CB8AC3E}">
        <p14:creationId xmlns:p14="http://schemas.microsoft.com/office/powerpoint/2010/main" val="1858477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F78B6-B97F-2C36-61C9-688BAD21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5" y="0"/>
            <a:ext cx="11640006" cy="679732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00CE83-58A6-15FE-B404-0F1B7D724F3C}"/>
              </a:ext>
            </a:extLst>
          </p:cNvPr>
          <p:cNvSpPr/>
          <p:nvPr/>
        </p:nvSpPr>
        <p:spPr>
          <a:xfrm>
            <a:off x="327949" y="164368"/>
            <a:ext cx="1612738" cy="969952"/>
          </a:xfrm>
          <a:prstGeom prst="round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CD34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2947F-26CE-86D6-0EAA-3B2E343B6E1B}"/>
              </a:ext>
            </a:extLst>
          </p:cNvPr>
          <p:cNvSpPr txBox="1"/>
          <p:nvPr/>
        </p:nvSpPr>
        <p:spPr>
          <a:xfrm>
            <a:off x="280686" y="5863106"/>
            <a:ext cx="6186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https://</a:t>
            </a:r>
            <a:r>
              <a:rPr lang="en-US" sz="2800" b="1" dirty="0" err="1">
                <a:solidFill>
                  <a:schemeClr val="bg1"/>
                </a:solidFill>
              </a:rPr>
              <a:t>kikoxp.com</a:t>
            </a:r>
            <a:r>
              <a:rPr lang="en-US" sz="2800" b="1" dirty="0">
                <a:solidFill>
                  <a:schemeClr val="bg1"/>
                </a:solidFill>
              </a:rPr>
              <a:t>/posts/21794</a:t>
            </a:r>
          </a:p>
        </p:txBody>
      </p:sp>
    </p:spTree>
    <p:extLst>
      <p:ext uri="{BB962C8B-B14F-4D97-AF65-F5344CB8AC3E}">
        <p14:creationId xmlns:p14="http://schemas.microsoft.com/office/powerpoint/2010/main" val="3259890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87695-88F3-2A65-D791-6DB1DAF98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09" y="0"/>
            <a:ext cx="11487618" cy="684550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B62892-69DD-AC8B-1240-CECD0F87C9CF}"/>
              </a:ext>
            </a:extLst>
          </p:cNvPr>
          <p:cNvSpPr/>
          <p:nvPr/>
        </p:nvSpPr>
        <p:spPr>
          <a:xfrm>
            <a:off x="327949" y="164368"/>
            <a:ext cx="1612738" cy="969952"/>
          </a:xfrm>
          <a:prstGeom prst="round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CD31</a:t>
            </a:r>
          </a:p>
        </p:txBody>
      </p:sp>
    </p:spTree>
    <p:extLst>
      <p:ext uri="{BB962C8B-B14F-4D97-AF65-F5344CB8AC3E}">
        <p14:creationId xmlns:p14="http://schemas.microsoft.com/office/powerpoint/2010/main" val="1828567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0959D3-AB9A-2118-9603-D662FF92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87"/>
            <a:ext cx="12171294" cy="686968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4DAEFC-B2F5-79AB-DF7B-9604FB053F0E}"/>
              </a:ext>
            </a:extLst>
          </p:cNvPr>
          <p:cNvSpPr/>
          <p:nvPr/>
        </p:nvSpPr>
        <p:spPr>
          <a:xfrm>
            <a:off x="327949" y="164368"/>
            <a:ext cx="1612738" cy="969952"/>
          </a:xfrm>
          <a:prstGeom prst="round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ERG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F7B0984-5584-BE85-EAF2-D0E24AB8E7F4}"/>
              </a:ext>
            </a:extLst>
          </p:cNvPr>
          <p:cNvSpPr/>
          <p:nvPr/>
        </p:nvSpPr>
        <p:spPr>
          <a:xfrm>
            <a:off x="2619024" y="2133601"/>
            <a:ext cx="9256888" cy="3668888"/>
          </a:xfrm>
          <a:prstGeom prst="roundRect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WARNING! </a:t>
            </a:r>
          </a:p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ERG is very sensitive but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NOT SPECIFIC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for vascular tumors. ERG also stains acute myeloid leukemia, prostate carcinoma, more</a:t>
            </a:r>
          </a:p>
        </p:txBody>
      </p:sp>
    </p:spTree>
    <p:extLst>
      <p:ext uri="{BB962C8B-B14F-4D97-AF65-F5344CB8AC3E}">
        <p14:creationId xmlns:p14="http://schemas.microsoft.com/office/powerpoint/2010/main" val="16435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657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247" y="201659"/>
            <a:ext cx="11381508" cy="4351339"/>
          </a:xfrm>
        </p:spPr>
        <p:txBody>
          <a:bodyPr>
            <a:normAutofit/>
          </a:bodyPr>
          <a:lstStyle/>
          <a:p>
            <a:pPr marL="3175" indent="-3175" algn="ctr">
              <a:buNone/>
            </a:pPr>
            <a:r>
              <a:rPr lang="en-US" altLang="en-US" sz="3200" b="1" dirty="0"/>
              <a:t>A complete organized library of all my videos, digital slides, pics, &amp; sample pathology reports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3089B-CBAF-C049-BDB8-1EF90A263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758"/>
            <a:ext cx="6009792" cy="3380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C19786-33BD-B245-9B3E-C29F9191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9" y="1361757"/>
            <a:ext cx="6012873" cy="33822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503639-4621-1C41-ACB9-EBFF0EABC8BB}"/>
              </a:ext>
            </a:extLst>
          </p:cNvPr>
          <p:cNvSpPr/>
          <p:nvPr/>
        </p:nvSpPr>
        <p:spPr>
          <a:xfrm>
            <a:off x="407964" y="4872589"/>
            <a:ext cx="4994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en-US" sz="2800" b="1" dirty="0" err="1">
                <a:solidFill>
                  <a:prstClr val="white"/>
                </a:solidFill>
                <a:latin typeface="Calibri" panose="020F0502020204030204"/>
              </a:rPr>
              <a:t>kikoxp.com</a:t>
            </a:r>
            <a:r>
              <a:rPr lang="en-US" altLang="en-US" sz="2800" b="1" dirty="0">
                <a:solidFill>
                  <a:prstClr val="white"/>
                </a:solidFill>
                <a:latin typeface="Calibri" panose="020F0502020204030204"/>
              </a:rPr>
              <a:t>/posts/5084</a:t>
            </a:r>
            <a:endParaRPr lang="en-US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3ECC8-C4F4-7F4E-A2D0-CF926F6BA3F2}"/>
              </a:ext>
            </a:extLst>
          </p:cNvPr>
          <p:cNvSpPr/>
          <p:nvPr/>
        </p:nvSpPr>
        <p:spPr>
          <a:xfrm>
            <a:off x="7999829" y="4830599"/>
            <a:ext cx="3812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en-US" sz="2800" b="1" dirty="0" err="1">
                <a:solidFill>
                  <a:prstClr val="white"/>
                </a:solidFill>
                <a:latin typeface="Calibri" panose="020F0502020204030204"/>
              </a:rPr>
              <a:t>kikoxp.com</a:t>
            </a:r>
            <a:r>
              <a:rPr lang="en-US" altLang="en-US" sz="2800" b="1" dirty="0">
                <a:solidFill>
                  <a:prstClr val="white"/>
                </a:solidFill>
                <a:latin typeface="Calibri" panose="020F0502020204030204"/>
              </a:rPr>
              <a:t>/posts/5083 </a:t>
            </a:r>
            <a:endParaRPr lang="en-US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E4D69-3D42-8F4F-978A-EA1CDD9BF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94" y="2489981"/>
            <a:ext cx="3494415" cy="43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7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9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10800000">
            <a:off x="1724030" y="0"/>
            <a:ext cx="8743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534400" y="6504057"/>
            <a:ext cx="1905000" cy="400108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333843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9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24030" y="0"/>
            <a:ext cx="87439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934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50633-4544-9CF4-4809-B28B30EEE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56BABD-8DDC-C82E-029B-6128972B55AE}"/>
              </a:ext>
            </a:extLst>
          </p:cNvPr>
          <p:cNvSpPr/>
          <p:nvPr/>
        </p:nvSpPr>
        <p:spPr>
          <a:xfrm>
            <a:off x="756926" y="627212"/>
            <a:ext cx="1612738" cy="969952"/>
          </a:xfrm>
          <a:prstGeom prst="round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CD34</a:t>
            </a:r>
          </a:p>
        </p:txBody>
      </p:sp>
    </p:spTree>
    <p:extLst>
      <p:ext uri="{BB962C8B-B14F-4D97-AF65-F5344CB8AC3E}">
        <p14:creationId xmlns:p14="http://schemas.microsoft.com/office/powerpoint/2010/main" val="1494044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Dermatofibrosarcoma protuberans (DFSP)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71689" y="1756306"/>
            <a:ext cx="82296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100" u="sng" dirty="0"/>
              <a:t>Bland</a:t>
            </a:r>
            <a:r>
              <a:rPr lang="en-US" sz="2100" dirty="0"/>
              <a:t> spindle cells in dermis/subcutis </a:t>
            </a:r>
          </a:p>
          <a:p>
            <a:pPr lvl="1"/>
            <a:r>
              <a:rPr lang="en-US" sz="2100" b="1" u="sng" dirty="0"/>
              <a:t>Lacks</a:t>
            </a:r>
            <a:r>
              <a:rPr lang="en-US" sz="2100" dirty="0"/>
              <a:t> pleomorphism/atypia, necrosis, atypical mitoses</a:t>
            </a:r>
          </a:p>
          <a:p>
            <a:r>
              <a:rPr lang="en-US" sz="2100" dirty="0"/>
              <a:t>CD34+ (sensitive but not specific)</a:t>
            </a:r>
          </a:p>
          <a:p>
            <a:pPr lvl="1"/>
            <a:endParaRPr lang="en-US" sz="2100" dirty="0"/>
          </a:p>
          <a:p>
            <a:pPr marL="0" indent="0">
              <a:buNone/>
            </a:pPr>
            <a:r>
              <a:rPr lang="en-US" sz="2100" dirty="0"/>
              <a:t>Molecular/FISH (I only use in difficult cases):</a:t>
            </a:r>
          </a:p>
          <a:p>
            <a:r>
              <a:rPr lang="en-US" sz="2100" dirty="0"/>
              <a:t>t(17;22) </a:t>
            </a:r>
            <a:r>
              <a:rPr lang="en-US" sz="2100" i="1" dirty="0"/>
              <a:t>COL1A1::PDGFB </a:t>
            </a:r>
            <a:r>
              <a:rPr lang="en-US" sz="2100" dirty="0"/>
              <a:t>fusion </a:t>
            </a:r>
          </a:p>
          <a:p>
            <a:r>
              <a:rPr lang="en-US" sz="2100" dirty="0"/>
              <a:t>Alternate fusion of </a:t>
            </a:r>
            <a:r>
              <a:rPr lang="en-US" sz="2100" i="1" dirty="0"/>
              <a:t>PDGFD</a:t>
            </a:r>
            <a:r>
              <a:rPr lang="en-US" sz="2100" dirty="0"/>
              <a:t> in small subset of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F446A-C084-C240-A4CB-3A8594A938E9}"/>
              </a:ext>
            </a:extLst>
          </p:cNvPr>
          <p:cNvSpPr txBox="1"/>
          <p:nvPr/>
        </p:nvSpPr>
        <p:spPr>
          <a:xfrm>
            <a:off x="8432800" y="6273801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2501814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AB5A4-F56F-7546-8238-12E7655A7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6" y="0"/>
            <a:ext cx="11779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03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91992-074B-C348-9656-44CA767D8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81" y="0"/>
            <a:ext cx="10700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00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0F556-77B2-134A-B606-2DFB9694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65" y="0"/>
            <a:ext cx="1085407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689CDEE-9350-494B-A365-92FE3FAB771F}"/>
              </a:ext>
            </a:extLst>
          </p:cNvPr>
          <p:cNvSpPr/>
          <p:nvPr/>
        </p:nvSpPr>
        <p:spPr>
          <a:xfrm>
            <a:off x="0" y="5491408"/>
            <a:ext cx="1711548" cy="13665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67" b="1" dirty="0">
                <a:solidFill>
                  <a:sysClr val="windowText" lastClr="000000"/>
                </a:solidFill>
              </a:rPr>
              <a:t>CD34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517ABBA-AF30-716C-4128-D44027C56A08}"/>
              </a:ext>
            </a:extLst>
          </p:cNvPr>
          <p:cNvSpPr/>
          <p:nvPr/>
        </p:nvSpPr>
        <p:spPr>
          <a:xfrm>
            <a:off x="4549993" y="3167212"/>
            <a:ext cx="2291074" cy="969952"/>
          </a:xfrm>
          <a:prstGeom prst="round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DFSP???</a:t>
            </a:r>
          </a:p>
        </p:txBody>
      </p:sp>
    </p:spTree>
    <p:extLst>
      <p:ext uri="{BB962C8B-B14F-4D97-AF65-F5344CB8AC3E}">
        <p14:creationId xmlns:p14="http://schemas.microsoft.com/office/powerpoint/2010/main" val="377301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71905-DC43-0F48-8164-854D31BD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51" y="0"/>
            <a:ext cx="10351698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00943C-DC90-0D4B-B0C7-3C55CBF6909C}"/>
              </a:ext>
            </a:extLst>
          </p:cNvPr>
          <p:cNvSpPr/>
          <p:nvPr/>
        </p:nvSpPr>
        <p:spPr>
          <a:xfrm>
            <a:off x="64377" y="5324720"/>
            <a:ext cx="1711548" cy="13665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67" b="1" dirty="0">
                <a:solidFill>
                  <a:sysClr val="windowText" lastClr="000000"/>
                </a:solidFill>
              </a:rPr>
              <a:t>S100</a:t>
            </a:r>
          </a:p>
        </p:txBody>
      </p:sp>
    </p:spTree>
    <p:extLst>
      <p:ext uri="{BB962C8B-B14F-4D97-AF65-F5344CB8AC3E}">
        <p14:creationId xmlns:p14="http://schemas.microsoft.com/office/powerpoint/2010/main" val="2909892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85C41-DC61-E74C-B74B-354A27E7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Neurofibroma, diffuse type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4AAA8-8A7C-5F4C-8CB9-8DB483DFB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86361" lvl="1" indent="-476231"/>
            <a:r>
              <a:rPr lang="en-US" sz="3500" dirty="0"/>
              <a:t>Also had some plexiform-like areas</a:t>
            </a:r>
          </a:p>
          <a:p>
            <a:pPr marL="1386361" lvl="1" indent="-476231"/>
            <a:r>
              <a:rPr lang="en-US" sz="3500" dirty="0"/>
              <a:t>Patient had known NF-1</a:t>
            </a:r>
          </a:p>
          <a:p>
            <a:endParaRPr lang="en-US" sz="3667" dirty="0"/>
          </a:p>
        </p:txBody>
      </p:sp>
    </p:spTree>
    <p:extLst>
      <p:ext uri="{BB962C8B-B14F-4D97-AF65-F5344CB8AC3E}">
        <p14:creationId xmlns:p14="http://schemas.microsoft.com/office/powerpoint/2010/main" val="3437385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09CD-73CF-C346-9F93-5A662B16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AD43D-F365-654B-B4AC-9A2ED93D8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0985" indent="-380985"/>
            <a:r>
              <a:rPr lang="en-US" sz="3200" dirty="0"/>
              <a:t>Fat entrapment can be see in things other than DFSP</a:t>
            </a:r>
          </a:p>
          <a:p>
            <a:pPr marL="380985" indent="-380985"/>
            <a:r>
              <a:rPr lang="en-US" sz="3200" dirty="0"/>
              <a:t>CD34 is not specific; it stains many things other than DFSP</a:t>
            </a:r>
          </a:p>
          <a:p>
            <a:pPr marL="380985" indent="-380985"/>
            <a:r>
              <a:rPr lang="en-US" sz="3200" u="sng" dirty="0"/>
              <a:t>Most neurofibromas are CD34+</a:t>
            </a:r>
          </a:p>
          <a:p>
            <a:pPr marL="380985" indent="-380985"/>
            <a:r>
              <a:rPr lang="en-US" sz="3200" dirty="0"/>
              <a:t>If </a:t>
            </a:r>
            <a:r>
              <a:rPr lang="en-US" sz="3200" dirty="0" err="1"/>
              <a:t>ddx</a:t>
            </a:r>
            <a:r>
              <a:rPr lang="en-US" sz="3200" dirty="0"/>
              <a:t> is neurofibroma vs DFSP, be sure to do S100 or SOX-10</a:t>
            </a:r>
          </a:p>
        </p:txBody>
      </p:sp>
    </p:spTree>
    <p:extLst>
      <p:ext uri="{BB962C8B-B14F-4D97-AF65-F5344CB8AC3E}">
        <p14:creationId xmlns:p14="http://schemas.microsoft.com/office/powerpoint/2010/main" val="2978721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80F99-F58C-6941-8BFD-93BA36DE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39996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5AEDF-36E1-A54F-B01A-89B92123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96835" y="85725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BC63B-1574-314B-91BC-E4B93E188D71}"/>
              </a:ext>
            </a:extLst>
          </p:cNvPr>
          <p:cNvSpPr txBox="1"/>
          <p:nvPr/>
        </p:nvSpPr>
        <p:spPr>
          <a:xfrm>
            <a:off x="9321048" y="6286158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1260401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 dirty="0"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400" cap="all" spc="50" dirty="0">
              <a:solidFill>
                <a:srgbClr val="FFC000"/>
              </a:solidFill>
            </a:endParaRPr>
          </a:p>
        </p:txBody>
      </p:sp>
      <p:pic>
        <p:nvPicPr>
          <p:cNvPr id="7" name="Picture 6" descr="DFS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7"/>
          <a:stretch/>
        </p:blipFill>
        <p:spPr>
          <a:xfrm>
            <a:off x="7317125" y="0"/>
            <a:ext cx="4874876" cy="6858000"/>
          </a:xfrm>
          <a:prstGeom prst="rect">
            <a:avLst/>
          </a:prstGeom>
        </p:spPr>
      </p:pic>
      <p:pic>
        <p:nvPicPr>
          <p:cNvPr id="4" name="Picture 3" descr="diffuse neurofibroma NF (1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95"/>
          <a:stretch/>
        </p:blipFill>
        <p:spPr>
          <a:xfrm>
            <a:off x="1" y="0"/>
            <a:ext cx="4862047" cy="6858000"/>
          </a:xfrm>
          <a:prstGeom prst="rect">
            <a:avLst/>
          </a:prstGeom>
        </p:spPr>
      </p:pic>
      <p:pic>
        <p:nvPicPr>
          <p:cNvPr id="6" name="Picture 5" descr="FHI mimic DFSP.Edgar.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2"/>
          <a:stretch/>
        </p:blipFill>
        <p:spPr>
          <a:xfrm>
            <a:off x="3642053" y="0"/>
            <a:ext cx="4862047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7602" y="5381625"/>
            <a:ext cx="2323273" cy="12075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/>
              <a:t>Neurofibroma</a:t>
            </a:r>
            <a:endParaRPr lang="en-US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5093956" y="5381625"/>
            <a:ext cx="2110909" cy="12216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/>
              <a:t>Fibrous </a:t>
            </a:r>
            <a:r>
              <a:rPr lang="en-US" sz="2667" dirty="0" err="1"/>
              <a:t>Hamartoma</a:t>
            </a:r>
            <a:r>
              <a:rPr lang="en-US" sz="2667" dirty="0"/>
              <a:t> of Infancy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492162" y="5708773"/>
            <a:ext cx="1722629" cy="553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/>
              <a:t>DFSP</a:t>
            </a:r>
          </a:p>
        </p:txBody>
      </p:sp>
    </p:spTree>
    <p:extLst>
      <p:ext uri="{BB962C8B-B14F-4D97-AF65-F5344CB8AC3E}">
        <p14:creationId xmlns:p14="http://schemas.microsoft.com/office/powerpoint/2010/main" val="26094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41"/>
            <a:ext cx="7924800" cy="639761"/>
          </a:xfrm>
        </p:spPr>
        <p:txBody>
          <a:bodyPr>
            <a:normAutofit/>
          </a:bodyPr>
          <a:lstStyle/>
          <a:p>
            <a:r>
              <a:rPr lang="en-US" sz="2800" dirty="0"/>
              <a:t>Dermatofibrosarcoma protuberans (DFSP)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1298222"/>
            <a:ext cx="82296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u="sng" dirty="0"/>
              <a:t>Classic</a:t>
            </a:r>
            <a:r>
              <a:rPr lang="en-US" sz="2100" dirty="0"/>
              <a:t> clinical history: </a:t>
            </a:r>
          </a:p>
          <a:p>
            <a:pPr lvl="1"/>
            <a:r>
              <a:rPr lang="en-US" sz="2100" dirty="0"/>
              <a:t>Multinodular fungating mass </a:t>
            </a:r>
          </a:p>
          <a:p>
            <a:pPr lvl="1"/>
            <a:r>
              <a:rPr lang="en-US" sz="2100" dirty="0"/>
              <a:t>Trunk of young adult</a:t>
            </a:r>
          </a:p>
          <a:p>
            <a:pPr lvl="1"/>
            <a:r>
              <a:rPr lang="en-US" sz="2100" dirty="0"/>
              <a:t>Subset occur on head/neck or extremities</a:t>
            </a:r>
          </a:p>
          <a:p>
            <a:pPr lvl="1"/>
            <a:endParaRPr lang="en-US" sz="2100" dirty="0"/>
          </a:p>
          <a:p>
            <a:pPr marL="0" indent="0">
              <a:buNone/>
            </a:pPr>
            <a:r>
              <a:rPr lang="en-US" sz="2100" u="sng" dirty="0"/>
              <a:t>Early lesions look non-specific &amp; benign clinically </a:t>
            </a:r>
          </a:p>
          <a:p>
            <a:pPr lvl="1"/>
            <a:r>
              <a:rPr lang="en-US" sz="2100" dirty="0"/>
              <a:t>Often mimic cyst, scar, lipoma, dermatofibroma</a:t>
            </a:r>
          </a:p>
          <a:p>
            <a:pPr lvl="1"/>
            <a:r>
              <a:rPr lang="en-US" sz="2100" dirty="0"/>
              <a:t>Delay in diagnosis </a:t>
            </a:r>
          </a:p>
          <a:p>
            <a:endParaRPr lang="en-US" sz="2100" dirty="0"/>
          </a:p>
          <a:p>
            <a:endParaRPr lang="en-US" sz="2100" u="sng" dirty="0"/>
          </a:p>
        </p:txBody>
      </p:sp>
    </p:spTree>
    <p:extLst>
      <p:ext uri="{BB962C8B-B14F-4D97-AF65-F5344CB8AC3E}">
        <p14:creationId xmlns:p14="http://schemas.microsoft.com/office/powerpoint/2010/main" val="2381406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lin_photo_5DFS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8991600" cy="6743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6400801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www.orthopaedicsone.com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/pages/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viewpage.action?pageId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=19071207</a:t>
            </a:r>
          </a:p>
        </p:txBody>
      </p:sp>
    </p:spTree>
    <p:extLst>
      <p:ext uri="{BB962C8B-B14F-4D97-AF65-F5344CB8AC3E}">
        <p14:creationId xmlns:p14="http://schemas.microsoft.com/office/powerpoint/2010/main" val="839903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fs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3"/>
          <a:stretch/>
        </p:blipFill>
        <p:spPr>
          <a:xfrm>
            <a:off x="2209801" y="1"/>
            <a:ext cx="7793319" cy="6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71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FE2CCB-A793-244B-9262-FB7DF4D76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t="12963" r="7059" b="12963"/>
          <a:stretch/>
        </p:blipFill>
        <p:spPr>
          <a:xfrm>
            <a:off x="1879600" y="23091"/>
            <a:ext cx="7518400" cy="68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11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fsp fla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2"/>
          <a:stretch/>
        </p:blipFill>
        <p:spPr>
          <a:xfrm>
            <a:off x="2743200" y="0"/>
            <a:ext cx="533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E85318-C9E4-A646-A164-396909F6445B}"/>
              </a:ext>
            </a:extLst>
          </p:cNvPr>
          <p:cNvSpPr txBox="1"/>
          <p:nvPr/>
        </p:nvSpPr>
        <p:spPr>
          <a:xfrm>
            <a:off x="9280953" y="6218190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1845293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9F1B1C-51BA-9444-8FD2-A6CBF01C9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15926" r="12923" b="33839"/>
          <a:stretch/>
        </p:blipFill>
        <p:spPr>
          <a:xfrm>
            <a:off x="1320800" y="259450"/>
            <a:ext cx="9347200" cy="63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04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274639"/>
            <a:ext cx="8623300" cy="63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8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67"/>
          <a:stretch/>
        </p:blipFill>
        <p:spPr>
          <a:xfrm>
            <a:off x="609600" y="76201"/>
            <a:ext cx="10566400" cy="54451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96527" y="5596917"/>
            <a:ext cx="7798947" cy="11287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This was treated for YEARS as a KELOID</a:t>
            </a:r>
          </a:p>
        </p:txBody>
      </p:sp>
    </p:spTree>
    <p:extLst>
      <p:ext uri="{BB962C8B-B14F-4D97-AF65-F5344CB8AC3E}">
        <p14:creationId xmlns:p14="http://schemas.microsoft.com/office/powerpoint/2010/main" val="4075089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E39FBB-5C0D-784F-9B34-B7EC89F9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5353"/>
            <a:ext cx="9144000" cy="6407297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D40CC83A-CF1F-C740-8A7C-C1E1A97A16E5}"/>
              </a:ext>
            </a:extLst>
          </p:cNvPr>
          <p:cNvSpPr/>
          <p:nvPr/>
        </p:nvSpPr>
        <p:spPr>
          <a:xfrm rot="10975215">
            <a:off x="5646415" y="2063027"/>
            <a:ext cx="2286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48618C60-888A-2841-90A8-E1FFA5E95508}"/>
              </a:ext>
            </a:extLst>
          </p:cNvPr>
          <p:cNvSpPr/>
          <p:nvPr/>
        </p:nvSpPr>
        <p:spPr>
          <a:xfrm rot="10975215">
            <a:off x="6637016" y="2063027"/>
            <a:ext cx="2286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10C2C0F2-18FB-D74A-BAC0-C76FAE1DE709}"/>
              </a:ext>
            </a:extLst>
          </p:cNvPr>
          <p:cNvSpPr/>
          <p:nvPr/>
        </p:nvSpPr>
        <p:spPr>
          <a:xfrm rot="10975215">
            <a:off x="7665715" y="2063025"/>
            <a:ext cx="2286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BD5EABFC-2414-384A-93BB-692D4F837724}"/>
              </a:ext>
            </a:extLst>
          </p:cNvPr>
          <p:cNvSpPr/>
          <p:nvPr/>
        </p:nvSpPr>
        <p:spPr>
          <a:xfrm rot="10975215">
            <a:off x="8141968" y="2063027"/>
            <a:ext cx="2286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D0DC606-9C59-1B4E-9CAB-BE117432D4B2}"/>
              </a:ext>
            </a:extLst>
          </p:cNvPr>
          <p:cNvSpPr/>
          <p:nvPr/>
        </p:nvSpPr>
        <p:spPr>
          <a:xfrm rot="10975215">
            <a:off x="2213619" y="2221051"/>
            <a:ext cx="228600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3F946-1EF3-354B-9A19-A486EE2D02FA}"/>
              </a:ext>
            </a:extLst>
          </p:cNvPr>
          <p:cNvSpPr txBox="1"/>
          <p:nvPr/>
        </p:nvSpPr>
        <p:spPr>
          <a:xfrm>
            <a:off x="4953001" y="381001"/>
            <a:ext cx="44163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5 DFSP patient co-authors helped design study!</a:t>
            </a:r>
          </a:p>
        </p:txBody>
      </p:sp>
    </p:spTree>
    <p:extLst>
      <p:ext uri="{BB962C8B-B14F-4D97-AF65-F5344CB8AC3E}">
        <p14:creationId xmlns:p14="http://schemas.microsoft.com/office/powerpoint/2010/main" val="272610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B9FC2-35AA-ED45-AE84-140584BC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0" cy="6456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23DE9-39C2-EC49-AFEA-52E19947A9A5}"/>
              </a:ext>
            </a:extLst>
          </p:cNvPr>
          <p:cNvSpPr txBox="1"/>
          <p:nvPr/>
        </p:nvSpPr>
        <p:spPr>
          <a:xfrm>
            <a:off x="9280953" y="6260068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38A1A-860A-BD45-A55F-8917A2920228}"/>
              </a:ext>
            </a:extLst>
          </p:cNvPr>
          <p:cNvSpPr txBox="1"/>
          <p:nvPr/>
        </p:nvSpPr>
        <p:spPr>
          <a:xfrm>
            <a:off x="244047" y="6260068"/>
            <a:ext cx="61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Digital slide of this case: https://</a:t>
            </a:r>
            <a:r>
              <a:rPr lang="en-US" b="1" dirty="0" err="1">
                <a:solidFill>
                  <a:schemeClr val="bg1"/>
                </a:solidFill>
              </a:rPr>
              <a:t>kikoxp.com</a:t>
            </a:r>
            <a:r>
              <a:rPr lang="en-US" b="1" dirty="0">
                <a:solidFill>
                  <a:schemeClr val="bg1"/>
                </a:solidFill>
              </a:rPr>
              <a:t>/posts/6807</a:t>
            </a:r>
          </a:p>
        </p:txBody>
      </p:sp>
    </p:spTree>
    <p:extLst>
      <p:ext uri="{BB962C8B-B14F-4D97-AF65-F5344CB8AC3E}">
        <p14:creationId xmlns:p14="http://schemas.microsoft.com/office/powerpoint/2010/main" val="3859909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F0FDF-DE6F-BC49-9ECA-B20B42B0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667" b="57756"/>
          <a:stretch/>
        </p:blipFill>
        <p:spPr>
          <a:xfrm>
            <a:off x="406400" y="223111"/>
            <a:ext cx="11379200" cy="6411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EEB0C-19A0-154E-8EC2-E2EE45836C24}"/>
              </a:ext>
            </a:extLst>
          </p:cNvPr>
          <p:cNvSpPr txBox="1"/>
          <p:nvPr/>
        </p:nvSpPr>
        <p:spPr>
          <a:xfrm>
            <a:off x="8432800" y="6173226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2746257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F0FDF-DE6F-BC49-9ECA-B20B42B0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44" r="47500" b="10514"/>
          <a:stretch/>
        </p:blipFill>
        <p:spPr>
          <a:xfrm>
            <a:off x="304800" y="2627"/>
            <a:ext cx="11510917" cy="6677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8FA550-E47F-9C46-AB49-37AA71BB182D}"/>
              </a:ext>
            </a:extLst>
          </p:cNvPr>
          <p:cNvSpPr txBox="1"/>
          <p:nvPr/>
        </p:nvSpPr>
        <p:spPr>
          <a:xfrm>
            <a:off x="8432800" y="6273801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3323809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F0FDF-DE6F-BC49-9ECA-B20B42B06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7" t="44829" b="9929"/>
          <a:stretch/>
        </p:blipFill>
        <p:spPr>
          <a:xfrm>
            <a:off x="274686" y="88900"/>
            <a:ext cx="11642629" cy="6680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CAA3E7-8851-3A46-BD2D-D638CB00D376}"/>
              </a:ext>
            </a:extLst>
          </p:cNvPr>
          <p:cNvSpPr txBox="1"/>
          <p:nvPr/>
        </p:nvSpPr>
        <p:spPr>
          <a:xfrm>
            <a:off x="8432800" y="6273801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685532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BF209-8DD8-5F43-851A-1A232879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11" y="409222"/>
            <a:ext cx="10351911" cy="5822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35BD0-1289-D74F-BF76-8D1AD0A7C12A}"/>
              </a:ext>
            </a:extLst>
          </p:cNvPr>
          <p:cNvSpPr txBox="1"/>
          <p:nvPr/>
        </p:nvSpPr>
        <p:spPr>
          <a:xfrm>
            <a:off x="8432800" y="6273801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18075385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fsp shark b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2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p dfsp forehead progres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4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977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X.UPS on excision extend to skull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432800" y="6273801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976688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X.Image_8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90" y="0"/>
            <a:ext cx="8743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96200" y="6027007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111213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5981" y="1028968"/>
            <a:ext cx="10986185" cy="498801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Main Differential Diagnosis: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400" dirty="0"/>
              <a:t>Spindle cell melanoma (S100+, SOX-10+)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400" dirty="0"/>
              <a:t>Spindle cell SCC (p63/p40+, keratin+)</a:t>
            </a:r>
          </a:p>
          <a:p>
            <a:pPr marL="457189" indent="-457189">
              <a:buFont typeface="+mj-lt"/>
              <a:buAutoNum type="arabicPeriod"/>
            </a:pPr>
            <a:r>
              <a:rPr lang="en-US" sz="2400" dirty="0"/>
              <a:t>Atypical fibroxanthoma (AFX) &amp; pleomorphic dermal sarcoma (PDS)</a:t>
            </a:r>
          </a:p>
          <a:p>
            <a:pPr marL="399989" lvl="1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u="sng" dirty="0">
                <a:solidFill>
                  <a:srgbClr val="FFFFFF"/>
                </a:solidFill>
              </a:rPr>
              <a:t>No specific positive immunostain marker exists for AFX/PDS </a:t>
            </a:r>
          </a:p>
          <a:p>
            <a:pPr marL="399989" lvl="1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CD68, CD10, procollagen I, vimentin: positive but non-specific </a:t>
            </a:r>
          </a:p>
          <a:p>
            <a:pPr marL="399989" lvl="1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	(I don’t use these)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Additional Entities in Differential:</a:t>
            </a:r>
          </a:p>
          <a:p>
            <a:r>
              <a:rPr lang="en-US" sz="2400" dirty="0"/>
              <a:t>Spindled angiosarcoma (CD31+, ERG+)</a:t>
            </a:r>
          </a:p>
          <a:p>
            <a:r>
              <a:rPr lang="en-US" sz="2400" dirty="0"/>
              <a:t>Leiomyosarcoma (</a:t>
            </a:r>
            <a:r>
              <a:rPr lang="en-US" sz="2400" dirty="0" err="1"/>
              <a:t>desmin</a:t>
            </a:r>
            <a:r>
              <a:rPr lang="en-US" sz="2400" dirty="0"/>
              <a:t>+)</a:t>
            </a:r>
          </a:p>
          <a:p>
            <a:r>
              <a:rPr lang="en-US" sz="2400" dirty="0"/>
              <a:t>Rhabdomyosarcoma (</a:t>
            </a:r>
            <a:r>
              <a:rPr lang="en-US" sz="2400" dirty="0" err="1"/>
              <a:t>desmin</a:t>
            </a:r>
            <a:r>
              <a:rPr lang="en-US" sz="2400" dirty="0"/>
              <a:t>+, </a:t>
            </a:r>
            <a:r>
              <a:rPr lang="en-US" sz="2400" dirty="0" err="1"/>
              <a:t>myogenin</a:t>
            </a:r>
            <a:r>
              <a:rPr lang="en-US" sz="2400" dirty="0"/>
              <a:t>+, myoD1+)</a:t>
            </a:r>
          </a:p>
          <a:p>
            <a:r>
              <a:rPr lang="en-US" sz="2400" dirty="0"/>
              <a:t>Other sarcomas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44593" y="-173941"/>
            <a:ext cx="9489989" cy="9144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1219018"/>
            <a:r>
              <a:rPr lang="en-US" sz="2400" spc="68" dirty="0">
                <a:solidFill>
                  <a:srgbClr val="FFFFFF"/>
                </a:solidFill>
                <a:latin typeface="Arial Narrow"/>
              </a:rPr>
              <a:t>pleomorphic spindle cell tumor on Head/neck of elderly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0DC07-E275-2847-ACB9-381E0EBC55C7}"/>
              </a:ext>
            </a:extLst>
          </p:cNvPr>
          <p:cNvSpPr txBox="1"/>
          <p:nvPr/>
        </p:nvSpPr>
        <p:spPr>
          <a:xfrm>
            <a:off x="10089292" y="6237435"/>
            <a:ext cx="1905000" cy="400108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D9722-1627-A744-AB34-458A6D8F36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67" y="960916"/>
            <a:ext cx="4742733" cy="37197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C58A65-D5CF-9518-8644-E3E8DF40FF93}"/>
              </a:ext>
            </a:extLst>
          </p:cNvPr>
          <p:cNvSpPr/>
          <p:nvPr/>
        </p:nvSpPr>
        <p:spPr>
          <a:xfrm>
            <a:off x="7720900" y="3928506"/>
            <a:ext cx="2099733" cy="28406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The panel I like: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SOX-10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CK5/6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Desmin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ERG</a:t>
            </a:r>
          </a:p>
        </p:txBody>
      </p:sp>
    </p:spTree>
    <p:extLst>
      <p:ext uri="{BB962C8B-B14F-4D97-AF65-F5344CB8AC3E}">
        <p14:creationId xmlns:p14="http://schemas.microsoft.com/office/powerpoint/2010/main" val="256579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41731-032A-1F42-82AF-74357EB20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237"/>
            <a:ext cx="12192000" cy="5868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4C7DA3-2DFB-C845-9031-C9BA0F06F55A}"/>
              </a:ext>
            </a:extLst>
          </p:cNvPr>
          <p:cNvSpPr txBox="1"/>
          <p:nvPr/>
        </p:nvSpPr>
        <p:spPr>
          <a:xfrm>
            <a:off x="9280953" y="6218190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E6340-373C-BB4F-A8D0-5417272B894F}"/>
              </a:ext>
            </a:extLst>
          </p:cNvPr>
          <p:cNvSpPr txBox="1"/>
          <p:nvPr/>
        </p:nvSpPr>
        <p:spPr>
          <a:xfrm>
            <a:off x="244047" y="6260068"/>
            <a:ext cx="61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Digital slide of this case: https://</a:t>
            </a:r>
            <a:r>
              <a:rPr lang="en-US" b="1" dirty="0" err="1">
                <a:solidFill>
                  <a:schemeClr val="bg1"/>
                </a:solidFill>
              </a:rPr>
              <a:t>kikoxp.com</a:t>
            </a:r>
            <a:r>
              <a:rPr lang="en-US" b="1" dirty="0">
                <a:solidFill>
                  <a:schemeClr val="bg1"/>
                </a:solidFill>
              </a:rPr>
              <a:t>/posts/6807</a:t>
            </a:r>
          </a:p>
        </p:txBody>
      </p:sp>
    </p:spTree>
    <p:extLst>
      <p:ext uri="{BB962C8B-B14F-4D97-AF65-F5344CB8AC3E}">
        <p14:creationId xmlns:p14="http://schemas.microsoft.com/office/powerpoint/2010/main" val="3570683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487328"/>
            <a:ext cx="7924800" cy="572911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Atypical fibroxanthoma (AFX) &amp; </a:t>
            </a:r>
          </a:p>
          <a:p>
            <a:pPr marL="0" marR="0" lvl="0" indent="0" algn="ctr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6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Pleomorphic dermal sarcoma (PDS)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601" y="6109121"/>
            <a:ext cx="3808903" cy="923328"/>
          </a:xfrm>
          <a:prstGeom prst="rect">
            <a:avLst/>
          </a:prstGeom>
        </p:spPr>
        <p:txBody>
          <a:bodyPr wrap="square" lIns="91431" tIns="45719" rIns="91431" bIns="45719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3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JMGardnerMD@gmail.com      </a:t>
            </a:r>
          </a:p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3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Social Media 101: </a:t>
            </a:r>
            <a:r>
              <a:rPr kumimoji="0" lang="en-US" sz="1900" b="0" i="0" u="none" strike="noStrike" kern="1200" cap="none" spc="31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www.bit.ly</a:t>
            </a:r>
            <a:r>
              <a:rPr kumimoji="0" lang="en-US" sz="1900" b="0" i="0" u="none" strike="noStrike" kern="1200" cap="none" spc="3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/1Aaxuiz</a:t>
            </a:r>
          </a:p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C9E1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87000" y="6305502"/>
            <a:ext cx="1905000" cy="400108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22BB37-F4CA-4E40-84FF-BAEAA6FB00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4011" y="1371600"/>
            <a:ext cx="10566400" cy="41148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Superficial variant of pleomorphic sarcoma due to chronic sun damage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Crusted erythematous nodule or papule on head/neck of elderly (looks like SCC)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/>
              <a:t>AFX (confined to dermis &amp; no high risk features*) – excellent prognosis</a:t>
            </a:r>
          </a:p>
          <a:p>
            <a:endParaRPr lang="en-US" sz="2400" dirty="0"/>
          </a:p>
          <a:p>
            <a:r>
              <a:rPr lang="en-US" sz="2400" dirty="0"/>
              <a:t>PDS (invades subcutis or has high risk features*) – may metastasize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*High risk features: Subcutaneous invasion, size &gt; 2cm, necrosis, perineural invasion</a:t>
            </a:r>
          </a:p>
        </p:txBody>
      </p:sp>
    </p:spTree>
    <p:extLst>
      <p:ext uri="{BB962C8B-B14F-4D97-AF65-F5344CB8AC3E}">
        <p14:creationId xmlns:p14="http://schemas.microsoft.com/office/powerpoint/2010/main" val="3742269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8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13" y="0"/>
            <a:ext cx="8743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696200" y="6027007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6AD67-47CB-C742-A808-0CBDDA57DE4F}"/>
              </a:ext>
            </a:extLst>
          </p:cNvPr>
          <p:cNvSpPr txBox="1"/>
          <p:nvPr/>
        </p:nvSpPr>
        <p:spPr>
          <a:xfrm>
            <a:off x="2665970" y="369330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0" i="0" u="none" strike="noStrike" kern="1200" cap="all" spc="6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Arial Narrow"/>
                <a:ea typeface="+mj-ea"/>
                <a:cs typeface="+mj-cs"/>
              </a:rPr>
              <a:t>Atypical fibroxanthoma (AFX)</a:t>
            </a:r>
            <a:endParaRPr lang="en-US" sz="28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59133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X.transected.Image_8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3" y="0"/>
            <a:ext cx="8743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6554B-1F9F-1A40-9343-300D9977145A}"/>
              </a:ext>
            </a:extLst>
          </p:cNvPr>
          <p:cNvSpPr txBox="1"/>
          <p:nvPr/>
        </p:nvSpPr>
        <p:spPr>
          <a:xfrm>
            <a:off x="8123881" y="6286158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DF3E0-992B-2440-B1A8-D97F36CBE08F}"/>
              </a:ext>
            </a:extLst>
          </p:cNvPr>
          <p:cNvSpPr txBox="1"/>
          <p:nvPr/>
        </p:nvSpPr>
        <p:spPr>
          <a:xfrm>
            <a:off x="2247291" y="4955746"/>
            <a:ext cx="8220676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No way to know how deep it goes on transected shave biopsy!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53E61-3B0E-914C-8022-636BEC949FD7}"/>
              </a:ext>
            </a:extLst>
          </p:cNvPr>
          <p:cNvSpPr txBox="1"/>
          <p:nvPr/>
        </p:nvSpPr>
        <p:spPr>
          <a:xfrm>
            <a:off x="3046971" y="110179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18"/>
            <a:r>
              <a:rPr lang="en-US" sz="3200" b="1" spc="31" dirty="0">
                <a:highlight>
                  <a:srgbClr val="000000"/>
                </a:highlight>
                <a:latin typeface="Arial Narrow"/>
              </a:rPr>
              <a:t>AFX vs PDS? </a:t>
            </a:r>
          </a:p>
        </p:txBody>
      </p:sp>
    </p:spTree>
    <p:extLst>
      <p:ext uri="{BB962C8B-B14F-4D97-AF65-F5344CB8AC3E}">
        <p14:creationId xmlns:p14="http://schemas.microsoft.com/office/powerpoint/2010/main" val="1702619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96200" y="5791201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8169DB-E413-B742-AFB1-E22D8C6B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66" y="0"/>
            <a:ext cx="11708468" cy="6838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5FE18-177F-F34C-A2AB-D18FC7686314}"/>
              </a:ext>
            </a:extLst>
          </p:cNvPr>
          <p:cNvSpPr txBox="1"/>
          <p:nvPr/>
        </p:nvSpPr>
        <p:spPr>
          <a:xfrm>
            <a:off x="8432800" y="6273801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@JMGardnerMD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05769-DB0B-D241-9B84-EF2A442B94ED}"/>
              </a:ext>
            </a:extLst>
          </p:cNvPr>
          <p:cNvSpPr txBox="1"/>
          <p:nvPr/>
        </p:nvSpPr>
        <p:spPr>
          <a:xfrm>
            <a:off x="7267673" y="2864708"/>
            <a:ext cx="4265563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solidFill>
                  <a:srgbClr val="000000"/>
                </a:solidFill>
                <a:latin typeface="Arial Narrow"/>
              </a:rPr>
              <a:t>Pleomorphic dermal sarcoma!</a:t>
            </a:r>
          </a:p>
        </p:txBody>
      </p:sp>
    </p:spTree>
    <p:extLst>
      <p:ext uri="{BB962C8B-B14F-4D97-AF65-F5344CB8AC3E}">
        <p14:creationId xmlns:p14="http://schemas.microsoft.com/office/powerpoint/2010/main" val="20080806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Pleomorphic Dermal Sarcoma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7756" y="1332089"/>
            <a:ext cx="9197012" cy="5105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Looks/stains identical to AFX, but…it invades </a:t>
            </a:r>
            <a:r>
              <a:rPr lang="en-US" sz="2400" b="1" u="sng" dirty="0"/>
              <a:t>SUBCUTIS</a:t>
            </a:r>
          </a:p>
          <a:p>
            <a:pPr marL="0" indent="0">
              <a:buNone/>
            </a:pPr>
            <a:r>
              <a:rPr lang="en-US" sz="2400" dirty="0"/>
              <a:t>	(and/or has necrosis, perineural invasion, or is larger than 2 cm)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Risk of metastasis/mortality (up to 30% in some studies)</a:t>
            </a:r>
          </a:p>
          <a:p>
            <a:endParaRPr lang="en-US" sz="2400" dirty="0"/>
          </a:p>
          <a:p>
            <a:r>
              <a:rPr lang="en-US" sz="2400" dirty="0"/>
              <a:t>On Mohs of AFX vs PDS, must examine debulk specimen microscopically to see if subcutis invasion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7F4F6-DF95-454C-8E1E-5FEDC5A2D357}"/>
              </a:ext>
            </a:extLst>
          </p:cNvPr>
          <p:cNvSpPr txBox="1"/>
          <p:nvPr/>
        </p:nvSpPr>
        <p:spPr>
          <a:xfrm>
            <a:off x="10089292" y="6237435"/>
            <a:ext cx="1905000" cy="400108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1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2216333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E5655-3329-C84B-B996-2807C357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0"/>
            <a:ext cx="874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50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2800" y="1371600"/>
            <a:ext cx="10566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Relatively common compared to other sarcomas</a:t>
            </a:r>
          </a:p>
          <a:p>
            <a:endParaRPr lang="en-US" sz="2400" dirty="0"/>
          </a:p>
          <a:p>
            <a:r>
              <a:rPr lang="en-US" sz="2400" dirty="0"/>
              <a:t>Elderly patients on extremities</a:t>
            </a:r>
          </a:p>
          <a:p>
            <a:endParaRPr lang="en-US" sz="2400" dirty="0"/>
          </a:p>
          <a:p>
            <a:r>
              <a:rPr lang="en-US" sz="2400" dirty="0"/>
              <a:t>50% involve dermis/subcutis (may be clinically misdiagnosed as “cyst”)</a:t>
            </a:r>
          </a:p>
          <a:p>
            <a:endParaRPr lang="en-US" sz="2400" dirty="0"/>
          </a:p>
          <a:p>
            <a:r>
              <a:rPr lang="en-US" sz="2400" dirty="0"/>
              <a:t>Infiltrative along subcutaneous septa/fascia = high risk of local recurrence</a:t>
            </a:r>
          </a:p>
          <a:p>
            <a:endParaRPr lang="en-US" sz="2400" dirty="0"/>
          </a:p>
          <a:p>
            <a:r>
              <a:rPr lang="en-US" sz="2400" dirty="0"/>
              <a:t>If high grade, can metastasize to lungs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572911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r>
              <a:rPr lang="en-US" sz="2800" spc="68" dirty="0">
                <a:solidFill>
                  <a:srgbClr val="FFFFFF"/>
                </a:solidFill>
                <a:latin typeface="Arial Narrow"/>
              </a:rPr>
              <a:t>Myxofibrosarcoma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601" y="6109121"/>
            <a:ext cx="3808903" cy="923328"/>
          </a:xfrm>
          <a:prstGeom prst="rect">
            <a:avLst/>
          </a:prstGeom>
        </p:spPr>
        <p:txBody>
          <a:bodyPr wrap="square" lIns="91431" tIns="45719" rIns="91431" bIns="45719">
            <a:spAutoFit/>
          </a:bodyPr>
          <a:lstStyle/>
          <a:p>
            <a:pPr defTabSz="1219018"/>
            <a:r>
              <a:rPr lang="en-US" sz="1900" spc="31" dirty="0">
                <a:solidFill>
                  <a:srgbClr val="FFC000"/>
                </a:solidFill>
                <a:latin typeface="Arial Narrow"/>
              </a:rPr>
              <a:t>JMGardnerMD@gmail.com      </a:t>
            </a:r>
          </a:p>
          <a:p>
            <a:pPr defTabSz="1219018"/>
            <a:r>
              <a:rPr lang="en-US" sz="1900" spc="31" dirty="0">
                <a:solidFill>
                  <a:srgbClr val="FFC000"/>
                </a:solidFill>
                <a:latin typeface="Arial Narrow"/>
              </a:rPr>
              <a:t>Social Media 101: </a:t>
            </a:r>
            <a:r>
              <a:rPr lang="en-US" sz="1900" spc="31" dirty="0" err="1">
                <a:solidFill>
                  <a:srgbClr val="FFC000"/>
                </a:solidFill>
                <a:latin typeface="Arial Narrow"/>
              </a:rPr>
              <a:t>www.bit.ly</a:t>
            </a:r>
            <a:r>
              <a:rPr lang="en-US" sz="1900" spc="31" dirty="0">
                <a:solidFill>
                  <a:srgbClr val="FFC000"/>
                </a:solidFill>
                <a:latin typeface="Arial Narrow"/>
              </a:rPr>
              <a:t>/1Aaxuiz</a:t>
            </a:r>
          </a:p>
          <a:p>
            <a:pPr defTabSz="1219018"/>
            <a:endParaRPr lang="en-US" sz="1600" dirty="0">
              <a:solidFill>
                <a:srgbClr val="DC9E1F"/>
              </a:solidFill>
              <a:latin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87000" y="6305502"/>
            <a:ext cx="1905000" cy="400108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000" spc="31" dirty="0">
                <a:solidFill>
                  <a:srgbClr val="FFC000"/>
                </a:solidFill>
                <a:latin typeface="Arial Narrow"/>
              </a:rPr>
              <a:t>@JMGardnerMD</a:t>
            </a:r>
          </a:p>
        </p:txBody>
      </p:sp>
    </p:spTree>
    <p:extLst>
      <p:ext uri="{BB962C8B-B14F-4D97-AF65-F5344CB8AC3E}">
        <p14:creationId xmlns:p14="http://schemas.microsoft.com/office/powerpoint/2010/main" val="239138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33600" y="228600"/>
            <a:ext cx="7924800" cy="1143000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endParaRPr lang="en-US" sz="2800" spc="68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AD152-647D-4049-BDAE-D8BB33D4D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384"/>
            <a:ext cx="11827824" cy="5913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3EB3A-A8B8-D54E-93CB-2AF8ADA5CAC0}"/>
              </a:ext>
            </a:extLst>
          </p:cNvPr>
          <p:cNvSpPr txBox="1"/>
          <p:nvPr/>
        </p:nvSpPr>
        <p:spPr>
          <a:xfrm>
            <a:off x="9280953" y="6218190"/>
            <a:ext cx="2667000" cy="461663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 defTabSz="1219018"/>
            <a:r>
              <a:rPr lang="en-US" sz="2400" b="1" spc="31" dirty="0">
                <a:latin typeface="Arial Narrow"/>
              </a:rPr>
              <a:t>@JMGardnerMD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E44676-BD0B-8644-98CE-C13997AFF2F1}"/>
              </a:ext>
            </a:extLst>
          </p:cNvPr>
          <p:cNvSpPr txBox="1">
            <a:spLocks/>
          </p:cNvSpPr>
          <p:nvPr/>
        </p:nvSpPr>
        <p:spPr>
          <a:xfrm>
            <a:off x="2133600" y="228600"/>
            <a:ext cx="7924800" cy="572911"/>
          </a:xfrm>
          <a:prstGeom prst="rect">
            <a:avLst/>
          </a:prstGeom>
        </p:spPr>
        <p:txBody>
          <a:bodyPr vert="horz" lIns="91431" tIns="45719" rIns="91431" bIns="45719" rtlCol="0" anchor="b" anchorCtr="0">
            <a:noAutofit/>
          </a:bodyPr>
          <a:lstStyle>
            <a:lvl1pPr algn="ctr" defTabSz="914286" rtl="0" eaLnBrk="1" latinLnBrk="0" hangingPunct="1">
              <a:spcBef>
                <a:spcPct val="0"/>
              </a:spcBef>
              <a:buNone/>
              <a:defRPr sz="3200" kern="1200" cap="all" spc="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018"/>
            <a:r>
              <a:rPr lang="en-US" spc="68" dirty="0">
                <a:solidFill>
                  <a:srgbClr val="FFFFFF"/>
                </a:solidFill>
                <a:highlight>
                  <a:srgbClr val="000000"/>
                </a:highlight>
                <a:latin typeface="Arial Narrow"/>
              </a:rPr>
              <a:t>Myxofibrosarcoma</a:t>
            </a:r>
            <a:endParaRPr lang="en-US" sz="2800" spc="68" dirty="0">
              <a:solidFill>
                <a:srgbClr val="FFFFFF"/>
              </a:solidFill>
              <a:highlight>
                <a:srgbClr val="000000"/>
              </a:highlight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92736382"/>
      </p:ext>
    </p:extLst>
  </p:cSld>
  <p:clrMapOvr>
    <a:masterClrMapping/>
  </p:clrMapOvr>
</p:sld>
</file>

<file path=ppt/theme/theme1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904</Words>
  <Application>Microsoft Office PowerPoint</Application>
  <PresentationFormat>Widescreen</PresentationFormat>
  <Paragraphs>185</Paragraphs>
  <Slides>64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64</vt:i4>
      </vt:variant>
    </vt:vector>
  </HeadingPairs>
  <TitlesOfParts>
    <vt:vector size="71" baseType="lpstr">
      <vt:lpstr>Arial</vt:lpstr>
      <vt:lpstr>Arial Narrow</vt:lpstr>
      <vt:lpstr>Calibri</vt:lpstr>
      <vt:lpstr>Calibri Light</vt:lpstr>
      <vt:lpstr>1_Horizon</vt:lpstr>
      <vt:lpstr>Horizon</vt:lpstr>
      <vt:lpstr>1_Office Theme</vt:lpstr>
      <vt:lpstr>Apresentação do PowerPoint</vt:lpstr>
      <vt:lpstr>Disclosures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</vt:lpstr>
      <vt:lpstr>Apresentação do PowerPoint</vt:lpstr>
      <vt:lpstr>Apresentação do PowerPoint</vt:lpstr>
      <vt:lpstr>Angiosarcoma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Dermatofibrosarcoma protuberans (DFSP)</vt:lpstr>
      <vt:lpstr>Apresentação do PowerPoint</vt:lpstr>
      <vt:lpstr>Apresentação do PowerPoint</vt:lpstr>
      <vt:lpstr>Apresentação do PowerPoint</vt:lpstr>
      <vt:lpstr>Apresentação do PowerPoint</vt:lpstr>
      <vt:lpstr>Neurofibroma, diffuse type  </vt:lpstr>
      <vt:lpstr>LESSONS</vt:lpstr>
      <vt:lpstr>Apresentação do PowerPoint</vt:lpstr>
      <vt:lpstr>Dermatofibrosarcoma protuberans (DFSP)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Pleomorphic Dermal Sarcoma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Jerad Gardner</dc:creator>
  <cp:lastModifiedBy>CN PRODUÇÕES</cp:lastModifiedBy>
  <cp:revision>36</cp:revision>
  <dcterms:created xsi:type="dcterms:W3CDTF">2022-02-08T20:02:10Z</dcterms:created>
  <dcterms:modified xsi:type="dcterms:W3CDTF">2024-06-01T11:42:41Z</dcterms:modified>
</cp:coreProperties>
</file>